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7"/>
  </p:notesMasterIdLst>
  <p:sldIdLst>
    <p:sldId id="256" r:id="rId2"/>
    <p:sldId id="257" r:id="rId3"/>
    <p:sldId id="269" r:id="rId4"/>
    <p:sldId id="270" r:id="rId5"/>
    <p:sldId id="271" r:id="rId6"/>
    <p:sldId id="272" r:id="rId7"/>
    <p:sldId id="275" r:id="rId8"/>
    <p:sldId id="276" r:id="rId9"/>
    <p:sldId id="280" r:id="rId10"/>
    <p:sldId id="281" r:id="rId11"/>
    <p:sldId id="277" r:id="rId12"/>
    <p:sldId id="278" r:id="rId13"/>
    <p:sldId id="279" r:id="rId14"/>
    <p:sldId id="283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B5721-DD93-3A4F-8D50-4E385E06EE02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337E3-6B50-9846-94A1-F29A73158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61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87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0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26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670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23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86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22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61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27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0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17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51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10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69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0188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816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893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0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605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946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715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505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11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708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20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5/19/21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59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B9E248E0-55F8-4E45-A07F-B49E0EEA9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Arc 136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92014">
            <a:off x="3109564" y="70484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Natural bokeh">
            <a:extLst>
              <a:ext uri="{FF2B5EF4-FFF2-40B4-BE49-F238E27FC236}">
                <a16:creationId xmlns:a16="http://schemas.microsoft.com/office/drawing/2014/main" id="{B5292C7D-46E6-4EE7-B098-A9F1FC8A2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5" r="-1" b="9415"/>
          <a:stretch/>
        </p:blipFill>
        <p:spPr>
          <a:xfrm>
            <a:off x="4252394" y="2577601"/>
            <a:ext cx="7462838" cy="4280399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C3738-C815-0A44-818B-BDE9B1374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42" y="754840"/>
            <a:ext cx="4001034" cy="275774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Fire Bird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1EAF8-3810-714D-BE02-AF24F4D7E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742" y="3633690"/>
            <a:ext cx="4001034" cy="209932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By</a:t>
            </a:r>
            <a:endParaRPr lang="en-US"/>
          </a:p>
          <a:p>
            <a:pPr algn="l"/>
            <a:r>
              <a:rPr lang="en-US" dirty="0"/>
              <a:t>Arpit Chauhan (2019CS10332)</a:t>
            </a:r>
            <a:endParaRPr lang="en-US"/>
          </a:p>
          <a:p>
            <a:pPr algn="l"/>
            <a:r>
              <a:rPr lang="en-US" dirty="0"/>
              <a:t>Aman Gupta (2019CS10673)</a:t>
            </a:r>
            <a:endParaRPr lang="en-US"/>
          </a:p>
        </p:txBody>
      </p:sp>
      <p:pic>
        <p:nvPicPr>
          <p:cNvPr id="1026" name="Picture 2" descr="Angry Birds (video game) - Wikipedia">
            <a:extLst>
              <a:ext uri="{FF2B5EF4-FFF2-40B4-BE49-F238E27FC236}">
                <a16:creationId xmlns:a16="http://schemas.microsoft.com/office/drawing/2014/main" id="{BA999163-5D06-684C-AFF9-1BB48F3EA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r="1548" b="1"/>
          <a:stretch/>
        </p:blipFill>
        <p:spPr bwMode="auto">
          <a:xfrm>
            <a:off x="8610600" y="10"/>
            <a:ext cx="3581400" cy="3769196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076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Arc 23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BB9812-E379-F04D-B953-9A73B9988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55462"/>
            <a:ext cx="10661572" cy="421132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E837D6-EE77-4A47-9A67-3CDFD69C71BD}"/>
              </a:ext>
            </a:extLst>
          </p:cNvPr>
          <p:cNvSpPr txBox="1"/>
          <p:nvPr/>
        </p:nvSpPr>
        <p:spPr>
          <a:xfrm>
            <a:off x="2904517" y="5207550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Networking using Sockets</a:t>
            </a:r>
            <a:r>
              <a:rPr lang="en-US" sz="24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merican Typewriter" panose="02090604020004020304" pitchFamily="18" charset="77"/>
              </a:rPr>
              <a:t>The two synchronized screens on two terminals establishing a peer-to-peer connection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929297" y="1915869"/>
            <a:ext cx="4771178" cy="2194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45927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929297" y="1915869"/>
            <a:ext cx="4771178" cy="2194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837D6-EE77-4A47-9A67-3CDFD69C71BD}"/>
              </a:ext>
            </a:extLst>
          </p:cNvPr>
          <p:cNvSpPr txBox="1"/>
          <p:nvPr/>
        </p:nvSpPr>
        <p:spPr>
          <a:xfrm>
            <a:off x="7095021" y="2232837"/>
            <a:ext cx="4771178" cy="14034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>
                <a:latin typeface="American Typewriter" panose="02090604020004020304" pitchFamily="18" charset="77"/>
              </a:rPr>
              <a:t>Power Mode</a:t>
            </a:r>
            <a:r>
              <a:rPr lang="en-US" sz="2200" dirty="0">
                <a:latin typeface="American Typewriter" panose="02090604020004020304" pitchFamily="18" charset="77"/>
              </a:rPr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merican Typewriter" panose="02090604020004020304" pitchFamily="18" charset="77"/>
              </a:rPr>
              <a:t>Indication and duration of the power mode left is shown by the yellow time bar on the left panel.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F9608609-D34F-5343-B689-CB7FA531C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0183" y="1023773"/>
            <a:ext cx="6053390" cy="481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51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929297" y="1915869"/>
            <a:ext cx="4771178" cy="2194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837D6-EE77-4A47-9A67-3CDFD69C71BD}"/>
              </a:ext>
            </a:extLst>
          </p:cNvPr>
          <p:cNvSpPr txBox="1"/>
          <p:nvPr/>
        </p:nvSpPr>
        <p:spPr>
          <a:xfrm>
            <a:off x="7095021" y="2232837"/>
            <a:ext cx="4771178" cy="140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>
                <a:latin typeface="American Typewriter" panose="02090604020004020304" pitchFamily="18" charset="77"/>
              </a:rPr>
              <a:t>Pause option and Bullet:</a:t>
            </a:r>
            <a:endParaRPr lang="en-US" sz="2200" dirty="0">
              <a:latin typeface="American Typewriter" panose="02090604020004020304" pitchFamily="18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merican Typewriter" panose="02090604020004020304" pitchFamily="18" charset="77"/>
              </a:rPr>
              <a:t>This frame shows the pause option and player 1 firing a bullet.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37565C-4BEB-E345-8D66-657B60E09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23" y="809625"/>
            <a:ext cx="6629474" cy="52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94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929297" y="1915869"/>
            <a:ext cx="4771178" cy="2194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837D6-EE77-4A47-9A67-3CDFD69C71BD}"/>
              </a:ext>
            </a:extLst>
          </p:cNvPr>
          <p:cNvSpPr txBox="1"/>
          <p:nvPr/>
        </p:nvSpPr>
        <p:spPr>
          <a:xfrm>
            <a:off x="7095021" y="2232837"/>
            <a:ext cx="4771178" cy="14034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>
                <a:latin typeface="American Typewriter" panose="02090604020004020304" pitchFamily="18" charset="77"/>
              </a:rPr>
              <a:t>Enemy hit Mode:</a:t>
            </a:r>
            <a:endParaRPr lang="en-US" sz="2200" dirty="0">
              <a:latin typeface="American Typewriter" panose="02090604020004020304" pitchFamily="18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merican Typewriter" panose="02090604020004020304" pitchFamily="18" charset="77"/>
              </a:rPr>
              <a:t>This frame shows the injured enemy (In blue) going back toward its home.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E4243A-1EC2-2A49-B609-20B8D3EA8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03" y="798263"/>
            <a:ext cx="6660356" cy="52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1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929297" y="1915869"/>
            <a:ext cx="4771178" cy="2194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837D6-EE77-4A47-9A67-3CDFD69C71BD}"/>
              </a:ext>
            </a:extLst>
          </p:cNvPr>
          <p:cNvSpPr txBox="1"/>
          <p:nvPr/>
        </p:nvSpPr>
        <p:spPr>
          <a:xfrm>
            <a:off x="7175060" y="2631040"/>
            <a:ext cx="4771178" cy="14034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>
                <a:latin typeface="American Typewriter" panose="02090604020004020304" pitchFamily="18" charset="77"/>
              </a:rPr>
              <a:t>Level 2:</a:t>
            </a:r>
            <a:endParaRPr lang="en-US" sz="2200" dirty="0">
              <a:latin typeface="American Typewriter" panose="02090604020004020304" pitchFamily="18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merican Typewriter" panose="02090604020004020304" pitchFamily="18" charset="77"/>
              </a:rPr>
              <a:t>This frame shows the second level of single player game. It involves enemies at higher speed.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1DE8B-BDE5-1A4D-B3BD-AD723150E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38" y="754911"/>
            <a:ext cx="6508759" cy="515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0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D1C3D8-84BC-5F43-A2BB-7F9D9841F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50" y="511475"/>
            <a:ext cx="9875134" cy="3925366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  <a:effectLst>
            <a:glow rad="147471">
              <a:schemeClr val="accent1"/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E837D6-EE77-4A47-9A67-3CDFD69C71BD}"/>
              </a:ext>
            </a:extLst>
          </p:cNvPr>
          <p:cNvSpPr txBox="1"/>
          <p:nvPr/>
        </p:nvSpPr>
        <p:spPr>
          <a:xfrm>
            <a:off x="2636313" y="4641488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Game over mode:</a:t>
            </a:r>
            <a:endParaRPr lang="en-US" sz="2400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This frame shows the finished game state, winning player, losing player and their respective score.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929297" y="1915869"/>
            <a:ext cx="4771178" cy="2194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51333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C79DFF-138A-E446-A02F-3C7AEEAFE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10078"/>
            <a:ext cx="5440195" cy="4324954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  <a:effectLst>
            <a:glow rad="127000">
              <a:schemeClr val="accent1"/>
            </a:glow>
          </a:effectLst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753915" y="1234546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merican Typewriter" panose="02090604020004020304" pitchFamily="18" charset="77"/>
              </a:rPr>
              <a:t>This is how the start page of the game looks, there are two modes in which you can start the game by passing argument while running the executable.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merican Typewriter" panose="02090604020004020304" pitchFamily="18" charset="77"/>
              </a:rPr>
              <a:t>The two modes are :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merican Typewriter" panose="02090604020004020304" pitchFamily="18" charset="77"/>
              </a:rPr>
              <a:t>Server : Hosts the game and send some one-sided info like maze structure and enemy position and handles player 1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merican Typewriter" panose="02090604020004020304" pitchFamily="18" charset="77"/>
              </a:rPr>
              <a:t>Client : Receives information and handles player 2 in case of a multiplayer game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379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753915" y="1234546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merican Typewriter" panose="02090604020004020304" pitchFamily="18" charset="77"/>
              </a:rPr>
              <a:t>On pressing Space on the previous screen you would see the self-explanatory menu page.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merican Typewriter" panose="02090604020004020304" pitchFamily="18" charset="77"/>
              </a:rPr>
              <a:t>Pressing M key would toggle the music option shown on the top left corner.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merican Typewriter" panose="02090604020004020304" pitchFamily="18" charset="77"/>
              </a:rPr>
              <a:t>Pressing I key would open instruction page.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merican Typewriter" panose="02090604020004020304" pitchFamily="18" charset="77"/>
              </a:rPr>
              <a:t>Use Up-down key to change and space key to select between single player and multiplayer mode.</a:t>
            </a: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93842-785C-7546-9807-5C83684A2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08" y="1130300"/>
            <a:ext cx="5810099" cy="4597399"/>
          </a:xfrm>
          <a:prstGeom prst="rect">
            <a:avLst/>
          </a:prstGeom>
          <a:effectLst>
            <a:glow rad="167372"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3858068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929297" y="1915869"/>
            <a:ext cx="4771178" cy="2194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merican Typewriter" panose="02090604020004020304" pitchFamily="18" charset="77"/>
              </a:rPr>
              <a:t>On selecting two player mode as the server/player 1 you would receive a message to wait until the client/player 2 connects. On connecting it will automatically start the game.</a:t>
            </a: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730447-582E-4E4C-AABC-4B7DF4E6C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25" y="814909"/>
            <a:ext cx="6087008" cy="4808545"/>
          </a:xfrm>
          <a:prstGeom prst="rect">
            <a:avLst/>
          </a:prstGeom>
          <a:effectLst>
            <a:glow rad="148452"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3398054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929297" y="1915869"/>
            <a:ext cx="4771178" cy="2194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8C33E3-3639-2642-90BB-94950F412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58" y="962432"/>
            <a:ext cx="6236962" cy="4933135"/>
          </a:xfrm>
          <a:prstGeom prst="rect">
            <a:avLst/>
          </a:prstGeom>
          <a:effectLst>
            <a:glow rad="206997">
              <a:schemeClr val="accent1"/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E837D6-EE77-4A47-9A67-3CDFD69C71BD}"/>
              </a:ext>
            </a:extLst>
          </p:cNvPr>
          <p:cNvSpPr txBox="1"/>
          <p:nvPr/>
        </p:nvSpPr>
        <p:spPr>
          <a:xfrm>
            <a:off x="7095021" y="2158408"/>
            <a:ext cx="4771178" cy="2541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merican Typewriter" panose="02090604020004020304" pitchFamily="18" charset="77"/>
              </a:rPr>
              <a:t>On pressing I key on the main menu option the window would transfer to the Instruction page which has all the details about the game.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merican Typewriter" panose="02090604020004020304" pitchFamily="18" charset="77"/>
              </a:rPr>
              <a:t>On pressing I key here you would return back to the menu page.</a:t>
            </a: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44416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929297" y="1915869"/>
            <a:ext cx="4771178" cy="2194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3397C-8753-4D49-85FC-DAC5222A5D11}"/>
              </a:ext>
            </a:extLst>
          </p:cNvPr>
          <p:cNvSpPr txBox="1"/>
          <p:nvPr/>
        </p:nvSpPr>
        <p:spPr>
          <a:xfrm>
            <a:off x="3124200" y="389368"/>
            <a:ext cx="5475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Maze and Characters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C5E892C-51DD-EB4D-B624-C4FE3C20B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680037"/>
              </p:ext>
            </p:extLst>
          </p:nvPr>
        </p:nvGraphicFramePr>
        <p:xfrm>
          <a:off x="1143860" y="1235456"/>
          <a:ext cx="9585842" cy="4973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237">
                  <a:extLst>
                    <a:ext uri="{9D8B030D-6E8A-4147-A177-3AD203B41FA5}">
                      <a16:colId xmlns:a16="http://schemas.microsoft.com/office/drawing/2014/main" val="480284377"/>
                    </a:ext>
                  </a:extLst>
                </a:gridCol>
                <a:gridCol w="8596605">
                  <a:extLst>
                    <a:ext uri="{9D8B030D-6E8A-4147-A177-3AD203B41FA5}">
                      <a16:colId xmlns:a16="http://schemas.microsoft.com/office/drawing/2014/main" val="920677203"/>
                    </a:ext>
                  </a:extLst>
                </a:gridCol>
              </a:tblGrid>
              <a:tr h="429704">
                <a:tc>
                  <a:txBody>
                    <a:bodyPr/>
                    <a:lstStyle/>
                    <a:p>
                      <a:r>
                        <a:rPr lang="en-US" dirty="0"/>
                        <a:t>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179363"/>
                  </a:ext>
                </a:extLst>
              </a:tr>
              <a:tr h="8920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Represents wall in the game and is impenetrable to players, enemies or bullets.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517532"/>
                  </a:ext>
                </a:extLst>
              </a:tr>
              <a:tr h="8319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Player 1 in the game.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044274"/>
                  </a:ext>
                </a:extLst>
              </a:tr>
              <a:tr h="8498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Player 2 in the game.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265463"/>
                  </a:ext>
                </a:extLst>
              </a:tr>
              <a:tr h="626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Power food which provides immunity to players against enemies.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134407"/>
                  </a:ext>
                </a:extLst>
              </a:tr>
              <a:tr h="689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such Enemies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812438"/>
                  </a:ext>
                </a:extLst>
              </a:tr>
              <a:tr h="6542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Bullets fired by players.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80548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4636B7F-4472-C342-833D-C1C10907A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141" y="1807796"/>
            <a:ext cx="590935" cy="551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E7B05-FBAC-F94F-BC32-C41A5DF70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373" y="2600574"/>
            <a:ext cx="679458" cy="6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D4C7DE-68BC-D04D-B648-5134A509B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141" y="3440844"/>
            <a:ext cx="640773" cy="665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AA528D-201D-314A-99DF-682E6FD7E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635" y="4275783"/>
            <a:ext cx="557441" cy="557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1FE7E5-B99F-504D-B7ED-E0963BF2E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2569" y="4891774"/>
            <a:ext cx="572507" cy="5574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2ADDAE-1F8A-F84B-9908-E878EF5491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5261" y="5595221"/>
            <a:ext cx="618532" cy="55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6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1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468F8-7672-0B40-8F9B-2C9C48BB72B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Special Features</a:t>
            </a:r>
          </a:p>
        </p:txBody>
      </p:sp>
      <p:sp>
        <p:nvSpPr>
          <p:cNvPr id="29" name="Freeform: Shape 23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B52E8-2B02-2346-863F-F7529FF899CB}"/>
              </a:ext>
            </a:extLst>
          </p:cNvPr>
          <p:cNvSpPr txBox="1"/>
          <p:nvPr/>
        </p:nvSpPr>
        <p:spPr>
          <a:xfrm>
            <a:off x="838200" y="1825625"/>
            <a:ext cx="10515600" cy="3859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Middle left and right corner of the game are interconnected and player entering the left </a:t>
            </a:r>
            <a:r>
              <a:rPr lang="en-US" b="1" dirty="0"/>
              <a:t>wrap</a:t>
            </a:r>
            <a:r>
              <a:rPr lang="en-US" dirty="0"/>
              <a:t> would emerge from the right wrap and vise-versa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Bullets</a:t>
            </a:r>
            <a:r>
              <a:rPr lang="en-US" dirty="0"/>
              <a:t> can kill enemies and other player.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On being hit an enemy goes back to its home and gets </a:t>
            </a:r>
            <a:r>
              <a:rPr lang="en-US" b="1" dirty="0"/>
              <a:t>respawned</a:t>
            </a:r>
            <a:r>
              <a:rPr lang="en-US" dirty="0"/>
              <a:t>. During this going back it will not kill the player on coming in contact.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Random maze </a:t>
            </a:r>
            <a:r>
              <a:rPr lang="en-US" dirty="0"/>
              <a:t>will be created each time on playing the game so that the players don’t get used to the same maze.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Each action on the game is characterized by a special </a:t>
            </a:r>
            <a:r>
              <a:rPr lang="en-US" b="1" dirty="0"/>
              <a:t>music effect</a:t>
            </a:r>
            <a:r>
              <a:rPr lang="en-US" dirty="0"/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If one player uses the </a:t>
            </a:r>
            <a:r>
              <a:rPr lang="en-US" b="1" dirty="0"/>
              <a:t>pause option </a:t>
            </a:r>
            <a:r>
              <a:rPr lang="en-US" dirty="0"/>
              <a:t>the game gets paused for the other player too.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two games are completely </a:t>
            </a:r>
            <a:r>
              <a:rPr lang="en-US" b="1" dirty="0"/>
              <a:t>synchronized</a:t>
            </a:r>
            <a:r>
              <a:rPr lang="en-US" dirty="0"/>
              <a:t> in all aspects.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travelling speed of enemies increases with subsequent levels thereby increasing its difficulty.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0" name="Arc 2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929297" y="1915869"/>
            <a:ext cx="4771178" cy="2194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85597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929297" y="1915869"/>
            <a:ext cx="4771178" cy="2194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837D6-EE77-4A47-9A67-3CDFD69C71BD}"/>
              </a:ext>
            </a:extLst>
          </p:cNvPr>
          <p:cNvSpPr txBox="1"/>
          <p:nvPr/>
        </p:nvSpPr>
        <p:spPr>
          <a:xfrm>
            <a:off x="7095021" y="2232837"/>
            <a:ext cx="4771178" cy="14034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>
                <a:latin typeface="American Typewriter" panose="02090604020004020304" pitchFamily="18" charset="77"/>
              </a:rPr>
              <a:t>Single Player Mode</a:t>
            </a:r>
            <a:r>
              <a:rPr lang="en-US" sz="2200" dirty="0">
                <a:latin typeface="American Typewriter" panose="02090604020004020304" pitchFamily="18" charset="77"/>
              </a:rPr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merican Typewriter" panose="02090604020004020304" pitchFamily="18" charset="77"/>
              </a:rPr>
              <a:t>Score and the number of lives left for the player are shown on the right panel.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E500F-710B-254C-A364-B2C0A8094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14" y="1007267"/>
            <a:ext cx="6140816" cy="484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46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929297" y="1915869"/>
            <a:ext cx="4771178" cy="2194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837D6-EE77-4A47-9A67-3CDFD69C71BD}"/>
              </a:ext>
            </a:extLst>
          </p:cNvPr>
          <p:cNvSpPr txBox="1"/>
          <p:nvPr/>
        </p:nvSpPr>
        <p:spPr>
          <a:xfrm>
            <a:off x="7095021" y="2232837"/>
            <a:ext cx="4771178" cy="14034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>
                <a:latin typeface="American Typewriter" panose="02090604020004020304" pitchFamily="18" charset="77"/>
              </a:rPr>
              <a:t>Multiplayer Mode</a:t>
            </a:r>
            <a:r>
              <a:rPr lang="en-US" sz="2200" dirty="0">
                <a:latin typeface="American Typewriter" panose="02090604020004020304" pitchFamily="18" charset="77"/>
              </a:rPr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merican Typewriter" panose="02090604020004020304" pitchFamily="18" charset="77"/>
              </a:rPr>
              <a:t>Score and the number of lives left of the two player are shown on the right panel.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0BF3A1-59A8-2C49-BA8F-0DBC886A9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46" y="840528"/>
            <a:ext cx="6501751" cy="517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20386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DarkSeed_2SEEDS">
      <a:dk1>
        <a:srgbClr val="000000"/>
      </a:dk1>
      <a:lt1>
        <a:srgbClr val="FFFFFF"/>
      </a:lt1>
      <a:dk2>
        <a:srgbClr val="2C3A21"/>
      </a:dk2>
      <a:lt2>
        <a:srgbClr val="E5E2E8"/>
      </a:lt2>
      <a:accent1>
        <a:srgbClr val="6EB13B"/>
      </a:accent1>
      <a:accent2>
        <a:srgbClr val="99A842"/>
      </a:accent2>
      <a:accent3>
        <a:srgbClr val="48B547"/>
      </a:accent3>
      <a:accent4>
        <a:srgbClr val="3BB164"/>
      </a:accent4>
      <a:accent5>
        <a:srgbClr val="46B198"/>
      </a:accent5>
      <a:accent6>
        <a:srgbClr val="3B9CB1"/>
      </a:accent6>
      <a:hlink>
        <a:srgbClr val="318D94"/>
      </a:hlink>
      <a:folHlink>
        <a:srgbClr val="7F7F7F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577</Words>
  <Application>Microsoft Macintosh PowerPoint</Application>
  <PresentationFormat>Widescreen</PresentationFormat>
  <Paragraphs>140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American Typewriter</vt:lpstr>
      <vt:lpstr>Arial</vt:lpstr>
      <vt:lpstr>Calibri</vt:lpstr>
      <vt:lpstr>Century Gothic</vt:lpstr>
      <vt:lpstr>ShapesVTI</vt:lpstr>
      <vt:lpstr>Fire Bird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Bird</dc:title>
  <dc:creator>Aman Gupta</dc:creator>
  <cp:lastModifiedBy>Aman Gupta</cp:lastModifiedBy>
  <cp:revision>16</cp:revision>
  <dcterms:created xsi:type="dcterms:W3CDTF">2021-05-19T12:18:51Z</dcterms:created>
  <dcterms:modified xsi:type="dcterms:W3CDTF">2021-05-19T15:23:23Z</dcterms:modified>
</cp:coreProperties>
</file>